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7" r:id="rId3"/>
    <p:sldId id="268" r:id="rId4"/>
    <p:sldId id="257" r:id="rId5"/>
    <p:sldId id="260" r:id="rId6"/>
    <p:sldId id="264" r:id="rId7"/>
    <p:sldId id="269" r:id="rId8"/>
    <p:sldId id="261" r:id="rId9"/>
    <p:sldId id="270" r:id="rId10"/>
    <p:sldId id="271"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92" autoAdjust="0"/>
    <p:restoredTop sz="94660"/>
  </p:normalViewPr>
  <p:slideViewPr>
    <p:cSldViewPr snapToGrid="0">
      <p:cViewPr varScale="1">
        <p:scale>
          <a:sx n="114" d="100"/>
          <a:sy n="114" d="100"/>
        </p:scale>
        <p:origin x="40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142E572E-6BF2-4BA7-AF03-AB44291EEF44}" type="datetimeFigureOut">
              <a:rPr lang="en-AU" smtClean="0"/>
              <a:t>5/10/2020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7CDA8F3-A755-449C-9885-89AB23A257E5}" type="slidenum">
              <a:rPr lang="en-AU" smtClean="0"/>
              <a:t>‹#›</a:t>
            </a:fld>
            <a:endParaRPr lang="en-AU"/>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3612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2E572E-6BF2-4BA7-AF03-AB44291EEF44}" type="datetimeFigureOut">
              <a:rPr lang="en-AU" smtClean="0"/>
              <a:t>5/10/2020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7CDA8F3-A755-449C-9885-89AB23A257E5}" type="slidenum">
              <a:rPr lang="en-AU" smtClean="0"/>
              <a:t>‹#›</a:t>
            </a:fld>
            <a:endParaRPr lang="en-AU"/>
          </a:p>
        </p:txBody>
      </p:sp>
    </p:spTree>
    <p:extLst>
      <p:ext uri="{BB962C8B-B14F-4D97-AF65-F5344CB8AC3E}">
        <p14:creationId xmlns:p14="http://schemas.microsoft.com/office/powerpoint/2010/main" val="488200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2E572E-6BF2-4BA7-AF03-AB44291EEF44}" type="datetimeFigureOut">
              <a:rPr lang="en-AU" smtClean="0"/>
              <a:t>5/10/2020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7CDA8F3-A755-449C-9885-89AB23A257E5}" type="slidenum">
              <a:rPr lang="en-AU" smtClean="0"/>
              <a:t>‹#›</a:t>
            </a:fld>
            <a:endParaRPr lang="en-AU"/>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9474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2E572E-6BF2-4BA7-AF03-AB44291EEF44}" type="datetimeFigureOut">
              <a:rPr lang="en-AU" smtClean="0"/>
              <a:t>5/10/2020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7CDA8F3-A755-449C-9885-89AB23A257E5}" type="slidenum">
              <a:rPr lang="en-AU" smtClean="0"/>
              <a:t>‹#›</a:t>
            </a:fld>
            <a:endParaRPr lang="en-AU"/>
          </a:p>
        </p:txBody>
      </p:sp>
    </p:spTree>
    <p:extLst>
      <p:ext uri="{BB962C8B-B14F-4D97-AF65-F5344CB8AC3E}">
        <p14:creationId xmlns:p14="http://schemas.microsoft.com/office/powerpoint/2010/main" val="2074249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2E572E-6BF2-4BA7-AF03-AB44291EEF44}" type="datetimeFigureOut">
              <a:rPr lang="en-AU" smtClean="0"/>
              <a:t>5/10/2020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7CDA8F3-A755-449C-9885-89AB23A257E5}" type="slidenum">
              <a:rPr lang="en-AU" smtClean="0"/>
              <a:t>‹#›</a:t>
            </a:fld>
            <a:endParaRPr lang="en-AU"/>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2347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2E572E-6BF2-4BA7-AF03-AB44291EEF44}" type="datetimeFigureOut">
              <a:rPr lang="en-AU" smtClean="0"/>
              <a:t>5/10/2020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7CDA8F3-A755-449C-9885-89AB23A257E5}" type="slidenum">
              <a:rPr lang="en-AU" smtClean="0"/>
              <a:t>‹#›</a:t>
            </a:fld>
            <a:endParaRPr lang="en-AU"/>
          </a:p>
        </p:txBody>
      </p:sp>
    </p:spTree>
    <p:extLst>
      <p:ext uri="{BB962C8B-B14F-4D97-AF65-F5344CB8AC3E}">
        <p14:creationId xmlns:p14="http://schemas.microsoft.com/office/powerpoint/2010/main" val="615179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2E572E-6BF2-4BA7-AF03-AB44291EEF44}" type="datetimeFigureOut">
              <a:rPr lang="en-AU" smtClean="0"/>
              <a:t>5/10/2020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67CDA8F3-A755-449C-9885-89AB23A257E5}" type="slidenum">
              <a:rPr lang="en-AU" smtClean="0"/>
              <a:t>‹#›</a:t>
            </a:fld>
            <a:endParaRPr lang="en-AU"/>
          </a:p>
        </p:txBody>
      </p:sp>
    </p:spTree>
    <p:extLst>
      <p:ext uri="{BB962C8B-B14F-4D97-AF65-F5344CB8AC3E}">
        <p14:creationId xmlns:p14="http://schemas.microsoft.com/office/powerpoint/2010/main" val="18380966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2E572E-6BF2-4BA7-AF03-AB44291EEF44}" type="datetimeFigureOut">
              <a:rPr lang="en-AU" smtClean="0"/>
              <a:t>5/10/2020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67CDA8F3-A755-449C-9885-89AB23A257E5}" type="slidenum">
              <a:rPr lang="en-AU" smtClean="0"/>
              <a:t>‹#›</a:t>
            </a:fld>
            <a:endParaRPr lang="en-AU"/>
          </a:p>
        </p:txBody>
      </p:sp>
    </p:spTree>
    <p:extLst>
      <p:ext uri="{BB962C8B-B14F-4D97-AF65-F5344CB8AC3E}">
        <p14:creationId xmlns:p14="http://schemas.microsoft.com/office/powerpoint/2010/main" val="13524731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2E572E-6BF2-4BA7-AF03-AB44291EEF44}" type="datetimeFigureOut">
              <a:rPr lang="en-AU" smtClean="0"/>
              <a:t>5/10/2020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67CDA8F3-A755-449C-9885-89AB23A257E5}" type="slidenum">
              <a:rPr lang="en-AU" smtClean="0"/>
              <a:t>‹#›</a:t>
            </a:fld>
            <a:endParaRPr lang="en-AU"/>
          </a:p>
        </p:txBody>
      </p:sp>
    </p:spTree>
    <p:extLst>
      <p:ext uri="{BB962C8B-B14F-4D97-AF65-F5344CB8AC3E}">
        <p14:creationId xmlns:p14="http://schemas.microsoft.com/office/powerpoint/2010/main" val="27084784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2E572E-6BF2-4BA7-AF03-AB44291EEF44}" type="datetimeFigureOut">
              <a:rPr lang="en-AU" smtClean="0"/>
              <a:t>5/10/2020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7CDA8F3-A755-449C-9885-89AB23A257E5}" type="slidenum">
              <a:rPr lang="en-AU" smtClean="0"/>
              <a:t>‹#›</a:t>
            </a:fld>
            <a:endParaRPr lang="en-AU"/>
          </a:p>
        </p:txBody>
      </p:sp>
    </p:spTree>
    <p:extLst>
      <p:ext uri="{BB962C8B-B14F-4D97-AF65-F5344CB8AC3E}">
        <p14:creationId xmlns:p14="http://schemas.microsoft.com/office/powerpoint/2010/main" val="819890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2E572E-6BF2-4BA7-AF03-AB44291EEF44}" type="datetimeFigureOut">
              <a:rPr lang="en-AU" smtClean="0"/>
              <a:t>5/10/2020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7CDA8F3-A755-449C-9885-89AB23A257E5}" type="slidenum">
              <a:rPr lang="en-AU" smtClean="0"/>
              <a:t>‹#›</a:t>
            </a:fld>
            <a:endParaRPr lang="en-AU"/>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0596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142E572E-6BF2-4BA7-AF03-AB44291EEF44}" type="datetimeFigureOut">
              <a:rPr lang="en-AU" smtClean="0"/>
              <a:t>5/10/2020</a:t>
            </a:fld>
            <a:endParaRPr lang="en-AU"/>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AU"/>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7CDA8F3-A755-449C-9885-89AB23A257E5}" type="slidenum">
              <a:rPr lang="en-AU" smtClean="0"/>
              <a:t>‹#›</a:t>
            </a:fld>
            <a:endParaRPr lang="en-AU"/>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28317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economist.com/"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hyperlink" Target="https://www.economist.com/" TargetMode="Externa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economist.com/"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FB62C-96D0-4363-BE6A-58ACEB2A7561}"/>
              </a:ext>
            </a:extLst>
          </p:cNvPr>
          <p:cNvSpPr>
            <a:spLocks noGrp="1"/>
          </p:cNvSpPr>
          <p:nvPr>
            <p:ph type="ctrTitle"/>
          </p:nvPr>
        </p:nvSpPr>
        <p:spPr/>
        <p:txBody>
          <a:bodyPr/>
          <a:lstStyle/>
          <a:p>
            <a:r>
              <a:rPr lang="en-US" dirty="0" err="1"/>
              <a:t>Summarising</a:t>
            </a:r>
            <a:r>
              <a:rPr lang="en-US" dirty="0"/>
              <a:t>- Liveability </a:t>
            </a:r>
            <a:endParaRPr lang="en-AU" dirty="0"/>
          </a:p>
        </p:txBody>
      </p:sp>
      <p:sp>
        <p:nvSpPr>
          <p:cNvPr id="3" name="Subtitle 2">
            <a:extLst>
              <a:ext uri="{FF2B5EF4-FFF2-40B4-BE49-F238E27FC236}">
                <a16:creationId xmlns:a16="http://schemas.microsoft.com/office/drawing/2014/main" id="{91D1B79B-52AB-4867-8CF0-EA30D8811260}"/>
              </a:ext>
            </a:extLst>
          </p:cNvPr>
          <p:cNvSpPr>
            <a:spLocks noGrp="1"/>
          </p:cNvSpPr>
          <p:nvPr>
            <p:ph type="subTitle" idx="1"/>
          </p:nvPr>
        </p:nvSpPr>
        <p:spPr/>
        <p:txBody>
          <a:bodyPr/>
          <a:lstStyle/>
          <a:p>
            <a:r>
              <a:rPr lang="en-US" dirty="0" err="1"/>
              <a:t>Yr</a:t>
            </a:r>
            <a:r>
              <a:rPr lang="en-US" dirty="0"/>
              <a:t> 7 Geography 2020</a:t>
            </a:r>
            <a:endParaRPr lang="en-AU" dirty="0"/>
          </a:p>
        </p:txBody>
      </p:sp>
    </p:spTree>
    <p:extLst>
      <p:ext uri="{BB962C8B-B14F-4D97-AF65-F5344CB8AC3E}">
        <p14:creationId xmlns:p14="http://schemas.microsoft.com/office/powerpoint/2010/main" val="3712162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131BF-6953-4B94-B24E-2B32C13F20C5}"/>
              </a:ext>
            </a:extLst>
          </p:cNvPr>
          <p:cNvSpPr>
            <a:spLocks noGrp="1"/>
          </p:cNvSpPr>
          <p:nvPr>
            <p:ph type="title"/>
          </p:nvPr>
        </p:nvSpPr>
        <p:spPr/>
        <p:txBody>
          <a:bodyPr>
            <a:normAutofit/>
          </a:bodyPr>
          <a:lstStyle/>
          <a:p>
            <a:r>
              <a:rPr lang="en-US" sz="4000" dirty="0"/>
              <a:t>Summary Paragraph- Example  </a:t>
            </a:r>
            <a:endParaRPr lang="en-AU" sz="4000" dirty="0"/>
          </a:p>
        </p:txBody>
      </p:sp>
      <p:sp>
        <p:nvSpPr>
          <p:cNvPr id="3" name="Content Placeholder 2">
            <a:extLst>
              <a:ext uri="{FF2B5EF4-FFF2-40B4-BE49-F238E27FC236}">
                <a16:creationId xmlns:a16="http://schemas.microsoft.com/office/drawing/2014/main" id="{F91228ED-04B2-49EF-BA0A-664476CB7039}"/>
              </a:ext>
            </a:extLst>
          </p:cNvPr>
          <p:cNvSpPr>
            <a:spLocks noGrp="1"/>
          </p:cNvSpPr>
          <p:nvPr>
            <p:ph idx="1"/>
          </p:nvPr>
        </p:nvSpPr>
        <p:spPr>
          <a:xfrm>
            <a:off x="302675" y="2084832"/>
            <a:ext cx="11710360" cy="3457103"/>
          </a:xfrm>
        </p:spPr>
        <p:txBody>
          <a:bodyPr>
            <a:normAutofit fontScale="92500"/>
          </a:bodyPr>
          <a:lstStyle/>
          <a:p>
            <a:pPr>
              <a:lnSpc>
                <a:spcPct val="200000"/>
              </a:lnSpc>
            </a:pPr>
            <a:r>
              <a:rPr lang="en-US" dirty="0">
                <a:highlight>
                  <a:srgbClr val="FFFF00"/>
                </a:highlight>
              </a:rPr>
              <a:t>Cities around the world are ranked each year by the Economist Intelligence Unit based on how </a:t>
            </a:r>
            <a:r>
              <a:rPr lang="en-US" dirty="0" err="1">
                <a:highlight>
                  <a:srgbClr val="FFFF00"/>
                </a:highlight>
              </a:rPr>
              <a:t>liveable</a:t>
            </a:r>
            <a:r>
              <a:rPr lang="en-US" dirty="0">
                <a:highlight>
                  <a:srgbClr val="FFFF00"/>
                </a:highlight>
              </a:rPr>
              <a:t> they are. </a:t>
            </a:r>
            <a:r>
              <a:rPr lang="en-US" dirty="0"/>
              <a:t>In 2019, Vienna was ranked number one with a score of 99.1 out of 100. The ranking system compares 140 cities on their stability, infrastructure, healthcare, education and culture and environment. Melbourne came second and most of the cities in the top 10 were from Australia, Japan and Canada. Even though cities like New York and London are famous, they are not ranked highly because of things like high crime rates. </a:t>
            </a:r>
            <a:endParaRPr lang="en-AU" dirty="0"/>
          </a:p>
        </p:txBody>
      </p:sp>
      <p:cxnSp>
        <p:nvCxnSpPr>
          <p:cNvPr id="5" name="Straight Arrow Connector 4">
            <a:extLst>
              <a:ext uri="{FF2B5EF4-FFF2-40B4-BE49-F238E27FC236}">
                <a16:creationId xmlns:a16="http://schemas.microsoft.com/office/drawing/2014/main" id="{CCCA5305-17E6-4E4D-BD9E-A7124F887B9D}"/>
              </a:ext>
            </a:extLst>
          </p:cNvPr>
          <p:cNvCxnSpPr>
            <a:cxnSpLocks/>
          </p:cNvCxnSpPr>
          <p:nvPr/>
        </p:nvCxnSpPr>
        <p:spPr>
          <a:xfrm flipH="1">
            <a:off x="7055142" y="1510018"/>
            <a:ext cx="1031845" cy="8388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75C2CB4-D7F5-4D56-ACD0-D1042BF4F0E2}"/>
              </a:ext>
            </a:extLst>
          </p:cNvPr>
          <p:cNvSpPr txBox="1"/>
          <p:nvPr/>
        </p:nvSpPr>
        <p:spPr>
          <a:xfrm>
            <a:off x="8123688" y="1159922"/>
            <a:ext cx="2583810" cy="369332"/>
          </a:xfrm>
          <a:prstGeom prst="rect">
            <a:avLst/>
          </a:prstGeom>
          <a:noFill/>
        </p:spPr>
        <p:txBody>
          <a:bodyPr wrap="square" rtlCol="0">
            <a:spAutoFit/>
          </a:bodyPr>
          <a:lstStyle/>
          <a:p>
            <a:r>
              <a:rPr lang="en-US" dirty="0"/>
              <a:t>Topic Sentence </a:t>
            </a:r>
            <a:endParaRPr lang="en-AU" dirty="0"/>
          </a:p>
        </p:txBody>
      </p:sp>
    </p:spTree>
    <p:extLst>
      <p:ext uri="{BB962C8B-B14F-4D97-AF65-F5344CB8AC3E}">
        <p14:creationId xmlns:p14="http://schemas.microsoft.com/office/powerpoint/2010/main" val="17641578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4BD8D-55A1-40A5-8A15-D593C573F1F1}"/>
              </a:ext>
            </a:extLst>
          </p:cNvPr>
          <p:cNvSpPr>
            <a:spLocks noGrp="1"/>
          </p:cNvSpPr>
          <p:nvPr>
            <p:ph type="title"/>
          </p:nvPr>
        </p:nvSpPr>
        <p:spPr/>
        <p:txBody>
          <a:bodyPr/>
          <a:lstStyle/>
          <a:p>
            <a:r>
              <a:rPr lang="en-US" dirty="0"/>
              <a:t>3. After – stop and check your work</a:t>
            </a:r>
            <a:endParaRPr lang="en-AU" dirty="0"/>
          </a:p>
        </p:txBody>
      </p:sp>
      <p:sp>
        <p:nvSpPr>
          <p:cNvPr id="3" name="Content Placeholder 2">
            <a:extLst>
              <a:ext uri="{FF2B5EF4-FFF2-40B4-BE49-F238E27FC236}">
                <a16:creationId xmlns:a16="http://schemas.microsoft.com/office/drawing/2014/main" id="{F20BC3B2-58A9-4AC9-B7EE-2016B8A3B7B2}"/>
              </a:ext>
            </a:extLst>
          </p:cNvPr>
          <p:cNvSpPr>
            <a:spLocks noGrp="1"/>
          </p:cNvSpPr>
          <p:nvPr>
            <p:ph idx="1"/>
          </p:nvPr>
        </p:nvSpPr>
        <p:spPr>
          <a:xfrm>
            <a:off x="1024128" y="2084832"/>
            <a:ext cx="9720073" cy="4023360"/>
          </a:xfrm>
        </p:spPr>
        <p:txBody>
          <a:bodyPr>
            <a:normAutofit/>
          </a:bodyPr>
          <a:lstStyle/>
          <a:p>
            <a:pPr>
              <a:buFont typeface="Wingdings" panose="05000000000000000000" pitchFamily="2" charset="2"/>
              <a:buChar char="v"/>
            </a:pPr>
            <a:r>
              <a:rPr lang="en-US" sz="2800" dirty="0"/>
              <a:t>Full sentences </a:t>
            </a:r>
          </a:p>
          <a:p>
            <a:pPr>
              <a:buFont typeface="Wingdings" panose="05000000000000000000" pitchFamily="2" charset="2"/>
              <a:buChar char="v"/>
            </a:pPr>
            <a:r>
              <a:rPr lang="en-US" sz="2800" dirty="0"/>
              <a:t>Paragraph </a:t>
            </a:r>
          </a:p>
          <a:p>
            <a:pPr>
              <a:buFont typeface="Wingdings" panose="05000000000000000000" pitchFamily="2" charset="2"/>
              <a:buChar char="v"/>
            </a:pPr>
            <a:r>
              <a:rPr lang="en-US" sz="2800" dirty="0"/>
              <a:t>Have you only included the important topics? </a:t>
            </a:r>
          </a:p>
          <a:p>
            <a:pPr>
              <a:buFont typeface="Wingdings" panose="05000000000000000000" pitchFamily="2" charset="2"/>
              <a:buChar char="v"/>
            </a:pPr>
            <a:r>
              <a:rPr lang="en-US" sz="2800" dirty="0"/>
              <a:t>Is it in your own words?</a:t>
            </a:r>
          </a:p>
          <a:p>
            <a:pPr>
              <a:buFont typeface="Wingdings" panose="05000000000000000000" pitchFamily="2" charset="2"/>
              <a:buChar char="v"/>
            </a:pPr>
            <a:r>
              <a:rPr lang="en-US" sz="2800" dirty="0"/>
              <a:t>Does it make sense? </a:t>
            </a:r>
          </a:p>
          <a:p>
            <a:pPr>
              <a:buFont typeface="Wingdings" panose="05000000000000000000" pitchFamily="2" charset="2"/>
              <a:buChar char="v"/>
            </a:pPr>
            <a:r>
              <a:rPr lang="en-US" sz="2800" dirty="0"/>
              <a:t>Does it have the correct spelling and grammar? </a:t>
            </a:r>
          </a:p>
        </p:txBody>
      </p:sp>
    </p:spTree>
    <p:extLst>
      <p:ext uri="{BB962C8B-B14F-4D97-AF65-F5344CB8AC3E}">
        <p14:creationId xmlns:p14="http://schemas.microsoft.com/office/powerpoint/2010/main" val="3386835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4BA7A-F406-4BDB-97AE-0B29D9ED4A75}"/>
              </a:ext>
            </a:extLst>
          </p:cNvPr>
          <p:cNvSpPr>
            <a:spLocks noGrp="1"/>
          </p:cNvSpPr>
          <p:nvPr>
            <p:ph type="title"/>
          </p:nvPr>
        </p:nvSpPr>
        <p:spPr/>
        <p:txBody>
          <a:bodyPr/>
          <a:lstStyle/>
          <a:p>
            <a:r>
              <a:rPr lang="en-US" dirty="0"/>
              <a:t>Liveability – write down the definition</a:t>
            </a:r>
            <a:endParaRPr lang="en-AU" dirty="0"/>
          </a:p>
        </p:txBody>
      </p:sp>
      <p:sp>
        <p:nvSpPr>
          <p:cNvPr id="3" name="Content Placeholder 2">
            <a:extLst>
              <a:ext uri="{FF2B5EF4-FFF2-40B4-BE49-F238E27FC236}">
                <a16:creationId xmlns:a16="http://schemas.microsoft.com/office/drawing/2014/main" id="{E105EC90-9DB8-4608-8F03-D61A49FA1701}"/>
              </a:ext>
            </a:extLst>
          </p:cNvPr>
          <p:cNvSpPr>
            <a:spLocks noGrp="1"/>
          </p:cNvSpPr>
          <p:nvPr>
            <p:ph idx="1"/>
          </p:nvPr>
        </p:nvSpPr>
        <p:spPr>
          <a:xfrm>
            <a:off x="1024127" y="1967219"/>
            <a:ext cx="9720073" cy="2378278"/>
          </a:xfrm>
        </p:spPr>
        <p:txBody>
          <a:bodyPr>
            <a:normAutofit/>
          </a:bodyPr>
          <a:lstStyle/>
          <a:p>
            <a:pPr>
              <a:buFont typeface="Wingdings" panose="05000000000000000000" pitchFamily="2" charset="2"/>
              <a:buChar char="v"/>
            </a:pPr>
            <a:r>
              <a:rPr lang="en-US" dirty="0"/>
              <a:t>The term ‘</a:t>
            </a:r>
            <a:r>
              <a:rPr lang="en-US" b="1" dirty="0" err="1"/>
              <a:t>liveability</a:t>
            </a:r>
            <a:r>
              <a:rPr lang="en-US" dirty="0"/>
              <a:t>’ is used to describe how </a:t>
            </a:r>
            <a:r>
              <a:rPr lang="en-US" b="1" dirty="0"/>
              <a:t>suitable or good </a:t>
            </a:r>
            <a:r>
              <a:rPr lang="en-US" dirty="0"/>
              <a:t>a place is to live in. </a:t>
            </a:r>
          </a:p>
          <a:p>
            <a:pPr>
              <a:buFont typeface="Wingdings" panose="05000000000000000000" pitchFamily="2" charset="2"/>
              <a:buChar char="v"/>
            </a:pPr>
            <a:r>
              <a:rPr lang="en-US" dirty="0"/>
              <a:t>If a place is very ‘</a:t>
            </a:r>
            <a:r>
              <a:rPr lang="en-US" b="1" dirty="0" err="1"/>
              <a:t>liveable</a:t>
            </a:r>
            <a:r>
              <a:rPr lang="en-US" dirty="0"/>
              <a:t>’, the people that live their have a high </a:t>
            </a:r>
            <a:r>
              <a:rPr lang="en-US" b="1" dirty="0"/>
              <a:t>quality of life</a:t>
            </a:r>
            <a:r>
              <a:rPr lang="en-US" dirty="0"/>
              <a:t>.</a:t>
            </a:r>
          </a:p>
          <a:p>
            <a:pPr marL="0" indent="0">
              <a:buNone/>
            </a:pPr>
            <a:r>
              <a:rPr lang="en-US" dirty="0"/>
              <a:t> </a:t>
            </a:r>
          </a:p>
          <a:p>
            <a:pPr marL="0" indent="0">
              <a:buNone/>
            </a:pPr>
            <a:r>
              <a:rPr lang="en-US" b="1" dirty="0"/>
              <a:t>Quality of life </a:t>
            </a:r>
            <a:r>
              <a:rPr lang="en-US" dirty="0"/>
              <a:t>= the standard of health, comfort and happiness that people have. </a:t>
            </a:r>
          </a:p>
          <a:p>
            <a:pPr>
              <a:buFont typeface="Wingdings" panose="05000000000000000000" pitchFamily="2" charset="2"/>
              <a:buChar char="v"/>
            </a:pPr>
            <a:endParaRPr lang="en-AU" dirty="0"/>
          </a:p>
          <a:p>
            <a:pPr>
              <a:buFont typeface="Wingdings" panose="05000000000000000000" pitchFamily="2" charset="2"/>
              <a:buChar char="v"/>
            </a:pPr>
            <a:endParaRPr lang="en-AU" dirty="0"/>
          </a:p>
          <a:p>
            <a:pPr marL="0" indent="0">
              <a:buNone/>
            </a:pPr>
            <a:endParaRPr lang="en-AU" dirty="0"/>
          </a:p>
          <a:p>
            <a:pPr>
              <a:buFont typeface="Wingdings" panose="05000000000000000000" pitchFamily="2" charset="2"/>
              <a:buChar char="v"/>
            </a:pPr>
            <a:endParaRPr lang="en-AU" dirty="0"/>
          </a:p>
        </p:txBody>
      </p:sp>
      <p:sp>
        <p:nvSpPr>
          <p:cNvPr id="4" name="TextBox 3">
            <a:extLst>
              <a:ext uri="{FF2B5EF4-FFF2-40B4-BE49-F238E27FC236}">
                <a16:creationId xmlns:a16="http://schemas.microsoft.com/office/drawing/2014/main" id="{9226C667-814B-4EA3-9B4E-15638EA05750}"/>
              </a:ext>
            </a:extLst>
          </p:cNvPr>
          <p:cNvSpPr txBox="1"/>
          <p:nvPr/>
        </p:nvSpPr>
        <p:spPr>
          <a:xfrm>
            <a:off x="1568741" y="4913769"/>
            <a:ext cx="8699384" cy="707886"/>
          </a:xfrm>
          <a:prstGeom prst="rect">
            <a:avLst/>
          </a:prstGeom>
          <a:solidFill>
            <a:schemeClr val="accent2">
              <a:lumMod val="40000"/>
              <a:lumOff val="60000"/>
            </a:schemeClr>
          </a:solidFill>
        </p:spPr>
        <p:txBody>
          <a:bodyPr wrap="square" rtlCol="0">
            <a:spAutoFit/>
          </a:bodyPr>
          <a:lstStyle/>
          <a:p>
            <a:r>
              <a:rPr lang="en-US" sz="2000" dirty="0"/>
              <a:t>To tell how </a:t>
            </a:r>
            <a:r>
              <a:rPr lang="en-US" sz="2000" dirty="0" err="1"/>
              <a:t>liveable</a:t>
            </a:r>
            <a:r>
              <a:rPr lang="en-US" sz="2000" dirty="0"/>
              <a:t> a place is, we look at things like: </a:t>
            </a:r>
            <a:r>
              <a:rPr lang="en-US" sz="2000" b="1" dirty="0"/>
              <a:t>environmental </a:t>
            </a:r>
            <a:r>
              <a:rPr lang="en-US" sz="2000" dirty="0"/>
              <a:t>quality, </a:t>
            </a:r>
            <a:r>
              <a:rPr lang="en-US" sz="2000" b="1" dirty="0"/>
              <a:t>safety</a:t>
            </a:r>
            <a:r>
              <a:rPr lang="en-US" sz="2000" dirty="0"/>
              <a:t>, </a:t>
            </a:r>
            <a:r>
              <a:rPr lang="en-US" sz="2000" b="1" dirty="0"/>
              <a:t>education</a:t>
            </a:r>
            <a:r>
              <a:rPr lang="en-US" sz="2000" dirty="0"/>
              <a:t>, </a:t>
            </a:r>
            <a:r>
              <a:rPr lang="en-US" sz="2000" b="1" dirty="0"/>
              <a:t>healthcare </a:t>
            </a:r>
            <a:r>
              <a:rPr lang="en-US" sz="2000" dirty="0"/>
              <a:t>etc. </a:t>
            </a:r>
          </a:p>
        </p:txBody>
      </p:sp>
    </p:spTree>
    <p:extLst>
      <p:ext uri="{BB962C8B-B14F-4D97-AF65-F5344CB8AC3E}">
        <p14:creationId xmlns:p14="http://schemas.microsoft.com/office/powerpoint/2010/main" val="2176845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CF4A6-F3BD-4955-B956-0518FDEC731B}"/>
              </a:ext>
            </a:extLst>
          </p:cNvPr>
          <p:cNvSpPr>
            <a:spLocks noGrp="1"/>
          </p:cNvSpPr>
          <p:nvPr>
            <p:ph type="title"/>
          </p:nvPr>
        </p:nvSpPr>
        <p:spPr/>
        <p:txBody>
          <a:bodyPr/>
          <a:lstStyle/>
          <a:p>
            <a:r>
              <a:rPr lang="en-US" dirty="0" err="1"/>
              <a:t>Liveable</a:t>
            </a:r>
            <a:r>
              <a:rPr lang="en-US" dirty="0"/>
              <a:t> cities </a:t>
            </a:r>
            <a:endParaRPr lang="en-AU" dirty="0"/>
          </a:p>
        </p:txBody>
      </p:sp>
      <p:sp>
        <p:nvSpPr>
          <p:cNvPr id="3" name="Content Placeholder 2">
            <a:extLst>
              <a:ext uri="{FF2B5EF4-FFF2-40B4-BE49-F238E27FC236}">
                <a16:creationId xmlns:a16="http://schemas.microsoft.com/office/drawing/2014/main" id="{8EB9162F-820E-47EA-A74C-60CD5589C5F4}"/>
              </a:ext>
            </a:extLst>
          </p:cNvPr>
          <p:cNvSpPr>
            <a:spLocks noGrp="1"/>
          </p:cNvSpPr>
          <p:nvPr>
            <p:ph idx="1"/>
          </p:nvPr>
        </p:nvSpPr>
        <p:spPr>
          <a:xfrm>
            <a:off x="904584" y="2084832"/>
            <a:ext cx="9720073" cy="4023360"/>
          </a:xfrm>
        </p:spPr>
        <p:txBody>
          <a:bodyPr>
            <a:normAutofit/>
          </a:bodyPr>
          <a:lstStyle/>
          <a:p>
            <a:r>
              <a:rPr lang="en-US" sz="2800" dirty="0"/>
              <a:t>Can you remember the top 3 </a:t>
            </a:r>
            <a:r>
              <a:rPr lang="en-US" sz="2800" dirty="0" err="1"/>
              <a:t>liveable</a:t>
            </a:r>
            <a:r>
              <a:rPr lang="en-US" sz="2800" dirty="0"/>
              <a:t> cities from yesterday’s lesson? </a:t>
            </a:r>
          </a:p>
          <a:p>
            <a:endParaRPr lang="en-AU" sz="2800" dirty="0"/>
          </a:p>
        </p:txBody>
      </p:sp>
    </p:spTree>
    <p:extLst>
      <p:ext uri="{BB962C8B-B14F-4D97-AF65-F5344CB8AC3E}">
        <p14:creationId xmlns:p14="http://schemas.microsoft.com/office/powerpoint/2010/main" val="36735261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72197-3565-42B4-A3D3-EAD614C37B67}"/>
              </a:ext>
            </a:extLst>
          </p:cNvPr>
          <p:cNvSpPr>
            <a:spLocks noGrp="1"/>
          </p:cNvSpPr>
          <p:nvPr>
            <p:ph type="title"/>
          </p:nvPr>
        </p:nvSpPr>
        <p:spPr/>
        <p:txBody>
          <a:bodyPr/>
          <a:lstStyle/>
          <a:p>
            <a:r>
              <a:rPr lang="en-US" dirty="0"/>
              <a:t>Revision: What is a summary? </a:t>
            </a:r>
            <a:endParaRPr lang="en-AU" dirty="0"/>
          </a:p>
        </p:txBody>
      </p:sp>
      <p:sp>
        <p:nvSpPr>
          <p:cNvPr id="3" name="Content Placeholder 2">
            <a:extLst>
              <a:ext uri="{FF2B5EF4-FFF2-40B4-BE49-F238E27FC236}">
                <a16:creationId xmlns:a16="http://schemas.microsoft.com/office/drawing/2014/main" id="{0B295BC3-A50D-40F8-9DE5-90E8A584A4C2}"/>
              </a:ext>
            </a:extLst>
          </p:cNvPr>
          <p:cNvSpPr>
            <a:spLocks noGrp="1"/>
          </p:cNvSpPr>
          <p:nvPr>
            <p:ph idx="1"/>
          </p:nvPr>
        </p:nvSpPr>
        <p:spPr/>
        <p:txBody>
          <a:bodyPr>
            <a:normAutofit/>
          </a:bodyPr>
          <a:lstStyle/>
          <a:p>
            <a:r>
              <a:rPr lang="en-US" sz="3200" dirty="0"/>
              <a:t>A summary is a short version of a text that only includes the most important points. It means you </a:t>
            </a:r>
            <a:r>
              <a:rPr lang="en-US" sz="3200" b="1" dirty="0"/>
              <a:t>sum up </a:t>
            </a:r>
            <a:r>
              <a:rPr lang="en-US" sz="3200" dirty="0"/>
              <a:t>what you have read. </a:t>
            </a:r>
            <a:endParaRPr lang="en-AU" sz="3200" dirty="0"/>
          </a:p>
          <a:p>
            <a:r>
              <a:rPr lang="en-AU" sz="3200" b="1" dirty="0"/>
              <a:t>S-</a:t>
            </a:r>
            <a:r>
              <a:rPr lang="en-AU" sz="3200" dirty="0"/>
              <a:t> Shorter than the original </a:t>
            </a:r>
          </a:p>
          <a:p>
            <a:r>
              <a:rPr lang="en-AU" sz="3200" b="1" dirty="0"/>
              <a:t>U</a:t>
            </a:r>
            <a:r>
              <a:rPr lang="en-AU" sz="3200" dirty="0"/>
              <a:t>- Using own words</a:t>
            </a:r>
          </a:p>
          <a:p>
            <a:r>
              <a:rPr lang="en-AU" sz="3200" b="1" dirty="0"/>
              <a:t>M-</a:t>
            </a:r>
            <a:r>
              <a:rPr lang="en-AU" sz="3200" dirty="0"/>
              <a:t> Main points only </a:t>
            </a:r>
            <a:endParaRPr lang="en-US" sz="3200" dirty="0"/>
          </a:p>
        </p:txBody>
      </p:sp>
      <p:pic>
        <p:nvPicPr>
          <p:cNvPr id="4" name="Picture 3">
            <a:extLst>
              <a:ext uri="{FF2B5EF4-FFF2-40B4-BE49-F238E27FC236}">
                <a16:creationId xmlns:a16="http://schemas.microsoft.com/office/drawing/2014/main" id="{B0967431-DCBE-483F-AB19-F54E5D03191C}"/>
              </a:ext>
            </a:extLst>
          </p:cNvPr>
          <p:cNvPicPr>
            <a:picLocks noChangeAspect="1"/>
          </p:cNvPicPr>
          <p:nvPr/>
        </p:nvPicPr>
        <p:blipFill>
          <a:blip r:embed="rId2"/>
          <a:stretch>
            <a:fillRect/>
          </a:stretch>
        </p:blipFill>
        <p:spPr>
          <a:xfrm>
            <a:off x="7065217" y="3741292"/>
            <a:ext cx="3832938" cy="2568068"/>
          </a:xfrm>
          <a:prstGeom prst="rect">
            <a:avLst/>
          </a:prstGeom>
        </p:spPr>
      </p:pic>
    </p:spTree>
    <p:extLst>
      <p:ext uri="{BB962C8B-B14F-4D97-AF65-F5344CB8AC3E}">
        <p14:creationId xmlns:p14="http://schemas.microsoft.com/office/powerpoint/2010/main" val="38446741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social media post&#10;&#10;Description automatically generated">
            <a:extLst>
              <a:ext uri="{FF2B5EF4-FFF2-40B4-BE49-F238E27FC236}">
                <a16:creationId xmlns:a16="http://schemas.microsoft.com/office/drawing/2014/main" id="{55D276C0-BFF3-4514-8BE2-C060E5EFC2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25229" y="514140"/>
            <a:ext cx="7996216" cy="5862610"/>
          </a:xfrm>
          <a:prstGeom prst="rect">
            <a:avLst/>
          </a:prstGeom>
        </p:spPr>
      </p:pic>
      <p:sp>
        <p:nvSpPr>
          <p:cNvPr id="2" name="Title 1">
            <a:extLst>
              <a:ext uri="{FF2B5EF4-FFF2-40B4-BE49-F238E27FC236}">
                <a16:creationId xmlns:a16="http://schemas.microsoft.com/office/drawing/2014/main" id="{23DA8B1E-C378-48EA-BD19-87064CB9721C}"/>
              </a:ext>
            </a:extLst>
          </p:cNvPr>
          <p:cNvSpPr>
            <a:spLocks noGrp="1"/>
          </p:cNvSpPr>
          <p:nvPr>
            <p:ph type="title"/>
          </p:nvPr>
        </p:nvSpPr>
        <p:spPr>
          <a:xfrm>
            <a:off x="989915" y="-9331"/>
            <a:ext cx="9720072" cy="1499616"/>
          </a:xfrm>
        </p:spPr>
        <p:txBody>
          <a:bodyPr/>
          <a:lstStyle/>
          <a:p>
            <a:r>
              <a:rPr lang="en-US" dirty="0"/>
              <a:t>1. Before </a:t>
            </a:r>
            <a:endParaRPr lang="en-AU" dirty="0"/>
          </a:p>
        </p:txBody>
      </p:sp>
      <p:sp>
        <p:nvSpPr>
          <p:cNvPr id="3" name="Content Placeholder 2">
            <a:extLst>
              <a:ext uri="{FF2B5EF4-FFF2-40B4-BE49-F238E27FC236}">
                <a16:creationId xmlns:a16="http://schemas.microsoft.com/office/drawing/2014/main" id="{0D1EEE14-8A4C-4190-9A21-0971036D4DAD}"/>
              </a:ext>
            </a:extLst>
          </p:cNvPr>
          <p:cNvSpPr>
            <a:spLocks noGrp="1"/>
          </p:cNvSpPr>
          <p:nvPr>
            <p:ph idx="1"/>
          </p:nvPr>
        </p:nvSpPr>
        <p:spPr>
          <a:xfrm>
            <a:off x="915271" y="1477969"/>
            <a:ext cx="4132591" cy="4794708"/>
          </a:xfrm>
        </p:spPr>
        <p:txBody>
          <a:bodyPr>
            <a:normAutofit/>
          </a:bodyPr>
          <a:lstStyle/>
          <a:p>
            <a:r>
              <a:rPr lang="en-US" sz="2400" dirty="0"/>
              <a:t>Before reading the text, </a:t>
            </a:r>
            <a:r>
              <a:rPr lang="en-US" sz="2400" b="1" dirty="0"/>
              <a:t>predict</a:t>
            </a:r>
            <a:r>
              <a:rPr lang="en-US" sz="2400" dirty="0"/>
              <a:t> what it will be about. You can do this by looking at:</a:t>
            </a:r>
          </a:p>
          <a:p>
            <a:pPr>
              <a:buFont typeface="Wingdings" panose="05000000000000000000" pitchFamily="2" charset="2"/>
              <a:buChar char="v"/>
            </a:pPr>
            <a:r>
              <a:rPr lang="en-US" sz="2400" dirty="0"/>
              <a:t>Title</a:t>
            </a:r>
          </a:p>
          <a:p>
            <a:pPr>
              <a:buFont typeface="Wingdings" panose="05000000000000000000" pitchFamily="2" charset="2"/>
              <a:buChar char="v"/>
            </a:pPr>
            <a:r>
              <a:rPr lang="en-US" sz="2400" dirty="0"/>
              <a:t>Diagrams</a:t>
            </a:r>
          </a:p>
          <a:p>
            <a:pPr>
              <a:buFont typeface="Wingdings" panose="05000000000000000000" pitchFamily="2" charset="2"/>
              <a:buChar char="v"/>
            </a:pPr>
            <a:r>
              <a:rPr lang="en-US" sz="2400" dirty="0"/>
              <a:t>Maps</a:t>
            </a:r>
          </a:p>
          <a:p>
            <a:pPr>
              <a:buFont typeface="Wingdings" panose="05000000000000000000" pitchFamily="2" charset="2"/>
              <a:buChar char="v"/>
            </a:pPr>
            <a:r>
              <a:rPr lang="en-US" sz="2400" dirty="0"/>
              <a:t>Pictures</a:t>
            </a:r>
          </a:p>
          <a:p>
            <a:pPr>
              <a:buFont typeface="Wingdings" panose="05000000000000000000" pitchFamily="2" charset="2"/>
              <a:buChar char="v"/>
            </a:pPr>
            <a:r>
              <a:rPr lang="en-US" sz="2400" dirty="0"/>
              <a:t>Symbols</a:t>
            </a:r>
          </a:p>
          <a:p>
            <a:pPr>
              <a:buFont typeface="Wingdings" panose="05000000000000000000" pitchFamily="2" charset="2"/>
              <a:buChar char="v"/>
            </a:pPr>
            <a:r>
              <a:rPr lang="en-US" sz="2400" dirty="0"/>
              <a:t>Underlined words </a:t>
            </a:r>
          </a:p>
          <a:p>
            <a:pPr>
              <a:buFont typeface="Wingdings" panose="05000000000000000000" pitchFamily="2" charset="2"/>
              <a:buChar char="v"/>
            </a:pPr>
            <a:r>
              <a:rPr lang="en-US" sz="2400" dirty="0"/>
              <a:t>Numbers </a:t>
            </a:r>
          </a:p>
          <a:p>
            <a:pPr>
              <a:buFont typeface="Wingdings" panose="05000000000000000000" pitchFamily="2" charset="2"/>
              <a:buChar char="v"/>
            </a:pPr>
            <a:endParaRPr lang="en-US" sz="2400" dirty="0"/>
          </a:p>
        </p:txBody>
      </p:sp>
      <p:sp>
        <p:nvSpPr>
          <p:cNvPr id="6" name="TextBox 5">
            <a:extLst>
              <a:ext uri="{FF2B5EF4-FFF2-40B4-BE49-F238E27FC236}">
                <a16:creationId xmlns:a16="http://schemas.microsoft.com/office/drawing/2014/main" id="{CFF9F81F-76A5-4CF3-BDBF-44DE6275A0F8}"/>
              </a:ext>
            </a:extLst>
          </p:cNvPr>
          <p:cNvSpPr txBox="1"/>
          <p:nvPr/>
        </p:nvSpPr>
        <p:spPr>
          <a:xfrm>
            <a:off x="6588832" y="181168"/>
            <a:ext cx="6335486" cy="369332"/>
          </a:xfrm>
          <a:prstGeom prst="rect">
            <a:avLst/>
          </a:prstGeom>
          <a:noFill/>
        </p:spPr>
        <p:txBody>
          <a:bodyPr wrap="square" rtlCol="0">
            <a:spAutoFit/>
          </a:bodyPr>
          <a:lstStyle/>
          <a:p>
            <a:r>
              <a:rPr lang="en-US" i="1" dirty="0"/>
              <a:t>*What do you think this text will be about?</a:t>
            </a:r>
          </a:p>
        </p:txBody>
      </p:sp>
      <p:sp>
        <p:nvSpPr>
          <p:cNvPr id="4" name="TextBox 3">
            <a:extLst>
              <a:ext uri="{FF2B5EF4-FFF2-40B4-BE49-F238E27FC236}">
                <a16:creationId xmlns:a16="http://schemas.microsoft.com/office/drawing/2014/main" id="{F5054102-F53D-4E20-AAC6-74D7A53682C5}"/>
              </a:ext>
            </a:extLst>
          </p:cNvPr>
          <p:cNvSpPr txBox="1"/>
          <p:nvPr/>
        </p:nvSpPr>
        <p:spPr>
          <a:xfrm>
            <a:off x="6379107" y="6396335"/>
            <a:ext cx="4121155" cy="461665"/>
          </a:xfrm>
          <a:prstGeom prst="rect">
            <a:avLst/>
          </a:prstGeom>
          <a:noFill/>
        </p:spPr>
        <p:txBody>
          <a:bodyPr wrap="square" rtlCol="0">
            <a:spAutoFit/>
          </a:bodyPr>
          <a:lstStyle/>
          <a:p>
            <a:r>
              <a:rPr lang="en-AU" sz="800" dirty="0" err="1">
                <a:latin typeface="Calibri" panose="020F0502020204030204" pitchFamily="34" charset="0"/>
                <a:cs typeface="Calibri" panose="020F0502020204030204" pitchFamily="34" charset="0"/>
              </a:rPr>
              <a:t>Standen</a:t>
            </a:r>
            <a:r>
              <a:rPr lang="en-AU" sz="800" dirty="0">
                <a:latin typeface="Calibri" panose="020F0502020204030204" pitchFamily="34" charset="0"/>
                <a:cs typeface="Calibri" panose="020F0502020204030204" pitchFamily="34" charset="0"/>
              </a:rPr>
              <a:t>, S. (2020, Aug 12). Ancient Pilbara rocks give students a glimpse into life on Earth and Mars billions of years ago</a:t>
            </a:r>
            <a:r>
              <a:rPr lang="en-AU" sz="800" i="1" dirty="0">
                <a:latin typeface="Calibri" panose="020F0502020204030204" pitchFamily="34" charset="0"/>
                <a:cs typeface="Calibri" panose="020F0502020204030204" pitchFamily="34" charset="0"/>
              </a:rPr>
              <a:t>. ABC News</a:t>
            </a:r>
            <a:r>
              <a:rPr lang="en-AU" sz="800" dirty="0">
                <a:latin typeface="Calibri" panose="020F0502020204030204" pitchFamily="34" charset="0"/>
                <a:cs typeface="Calibri" panose="020F0502020204030204" pitchFamily="34" charset="0"/>
              </a:rPr>
              <a:t>. Retrieved from</a:t>
            </a:r>
          </a:p>
          <a:p>
            <a:r>
              <a:rPr lang="en-AU" sz="800" dirty="0">
                <a:latin typeface="Calibri" panose="020F0502020204030204" pitchFamily="34" charset="0"/>
                <a:cs typeface="Calibri" panose="020F0502020204030204" pitchFamily="34" charset="0"/>
              </a:rPr>
              <a:t>https://www.abc.net.au/news</a:t>
            </a:r>
          </a:p>
        </p:txBody>
      </p:sp>
    </p:spTree>
    <p:extLst>
      <p:ext uri="{BB962C8B-B14F-4D97-AF65-F5344CB8AC3E}">
        <p14:creationId xmlns:p14="http://schemas.microsoft.com/office/powerpoint/2010/main" val="3624184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CD9CD5-061A-4CE8-B71A-B745C9987C73}"/>
              </a:ext>
            </a:extLst>
          </p:cNvPr>
          <p:cNvSpPr>
            <a:spLocks noGrp="1"/>
          </p:cNvSpPr>
          <p:nvPr>
            <p:ph idx="1"/>
          </p:nvPr>
        </p:nvSpPr>
        <p:spPr>
          <a:xfrm>
            <a:off x="742558" y="615820"/>
            <a:ext cx="6009946" cy="6103762"/>
          </a:xfrm>
        </p:spPr>
        <p:txBody>
          <a:bodyPr>
            <a:normAutofit/>
          </a:bodyPr>
          <a:lstStyle/>
          <a:p>
            <a:pPr fontAlgn="base"/>
            <a:r>
              <a:rPr lang="en-AU" sz="2000" b="1" dirty="0"/>
              <a:t>Vienna remains the world’s most liveable city</a:t>
            </a:r>
          </a:p>
          <a:p>
            <a:pPr fontAlgn="base"/>
            <a:r>
              <a:rPr lang="en-AU" sz="2000" b="1" dirty="0"/>
              <a:t>The Economist, Sep 4</a:t>
            </a:r>
            <a:r>
              <a:rPr lang="en-AU" sz="2000" b="1" baseline="30000" dirty="0"/>
              <a:t>th</a:t>
            </a:r>
            <a:r>
              <a:rPr lang="en-AU" sz="2000" b="1" dirty="0"/>
              <a:t>, 2019</a:t>
            </a:r>
            <a:endParaRPr lang="en-AU" sz="2000" dirty="0"/>
          </a:p>
          <a:p>
            <a:r>
              <a:rPr lang="en-AU" sz="2000" dirty="0"/>
              <a:t>Vienna prides itself on its music and art, its grand architecture and its café’s. The city also has affordable housing, plenty of green spaces and a top public transport system. According to a ranking system created by the Economist Intelligence Unit (EIU), the Austrian capital is the most liveable city in the world for the second year running. On the EIU’s ranking system, which ranks 140 cities on five categories—stability, health care, culture and environment, education and infrastructure—Vienna scores a near-perfect 99.1 out of 100, putting it just ahead of Melbourne. Sydney and Osaka fill the next two spots in the top ten which is full of Australian, Canadian and Japanese cities. Higher crime rates and bad infrastructure prevent bigger cities like London, New York and Paris from receiving the award, despite their cultural and culinary (restaurant/food) attractions.</a:t>
            </a:r>
          </a:p>
          <a:p>
            <a:r>
              <a:rPr lang="en-AU" sz="1050" dirty="0"/>
              <a:t>Adapted from: The Economist (2019, Sep 4). Vienna remains the world’s most </a:t>
            </a:r>
            <a:r>
              <a:rPr lang="en-AU" sz="1050" dirty="0" err="1"/>
              <a:t>livable</a:t>
            </a:r>
            <a:r>
              <a:rPr lang="en-AU" sz="1050" dirty="0"/>
              <a:t> city. </a:t>
            </a:r>
            <a:r>
              <a:rPr lang="en-AU" sz="1050" i="1" dirty="0"/>
              <a:t>The Economist. </a:t>
            </a:r>
            <a:r>
              <a:rPr lang="en-AU" sz="1050" dirty="0"/>
              <a:t>Retrieved from </a:t>
            </a:r>
            <a:r>
              <a:rPr lang="en-AU" sz="1050" dirty="0">
                <a:hlinkClick r:id="rId2"/>
              </a:rPr>
              <a:t>https://www.economist.com</a:t>
            </a:r>
            <a:r>
              <a:rPr lang="en-AU" sz="1050" dirty="0"/>
              <a:t> </a:t>
            </a:r>
          </a:p>
        </p:txBody>
      </p:sp>
      <p:pic>
        <p:nvPicPr>
          <p:cNvPr id="2" name="Picture 1">
            <a:extLst>
              <a:ext uri="{FF2B5EF4-FFF2-40B4-BE49-F238E27FC236}">
                <a16:creationId xmlns:a16="http://schemas.microsoft.com/office/drawing/2014/main" id="{637712B6-AA8A-466C-B3CE-8845EC657952}"/>
              </a:ext>
            </a:extLst>
          </p:cNvPr>
          <p:cNvPicPr>
            <a:picLocks noChangeAspect="1"/>
          </p:cNvPicPr>
          <p:nvPr/>
        </p:nvPicPr>
        <p:blipFill>
          <a:blip r:embed="rId3"/>
          <a:stretch>
            <a:fillRect/>
          </a:stretch>
        </p:blipFill>
        <p:spPr>
          <a:xfrm>
            <a:off x="7119257" y="99554"/>
            <a:ext cx="4348066" cy="2900161"/>
          </a:xfrm>
          <a:prstGeom prst="rect">
            <a:avLst/>
          </a:prstGeom>
        </p:spPr>
      </p:pic>
      <p:pic>
        <p:nvPicPr>
          <p:cNvPr id="4" name="Picture 3">
            <a:extLst>
              <a:ext uri="{FF2B5EF4-FFF2-40B4-BE49-F238E27FC236}">
                <a16:creationId xmlns:a16="http://schemas.microsoft.com/office/drawing/2014/main" id="{2CC2BB74-F617-482E-A150-44BA815F6C10}"/>
              </a:ext>
            </a:extLst>
          </p:cNvPr>
          <p:cNvPicPr>
            <a:picLocks noChangeAspect="1"/>
          </p:cNvPicPr>
          <p:nvPr/>
        </p:nvPicPr>
        <p:blipFill>
          <a:blip r:embed="rId4"/>
          <a:stretch>
            <a:fillRect/>
          </a:stretch>
        </p:blipFill>
        <p:spPr>
          <a:xfrm>
            <a:off x="6950526" y="3147684"/>
            <a:ext cx="4768721" cy="3433479"/>
          </a:xfrm>
          <a:prstGeom prst="rect">
            <a:avLst/>
          </a:prstGeom>
        </p:spPr>
      </p:pic>
      <p:sp>
        <p:nvSpPr>
          <p:cNvPr id="5" name="TextBox 4">
            <a:extLst>
              <a:ext uri="{FF2B5EF4-FFF2-40B4-BE49-F238E27FC236}">
                <a16:creationId xmlns:a16="http://schemas.microsoft.com/office/drawing/2014/main" id="{690D290C-6DCE-4201-9C5E-5AF50B2B399C}"/>
              </a:ext>
            </a:extLst>
          </p:cNvPr>
          <p:cNvSpPr txBox="1"/>
          <p:nvPr/>
        </p:nvSpPr>
        <p:spPr>
          <a:xfrm>
            <a:off x="724677" y="138418"/>
            <a:ext cx="5658242" cy="369332"/>
          </a:xfrm>
          <a:prstGeom prst="rect">
            <a:avLst/>
          </a:prstGeom>
          <a:noFill/>
        </p:spPr>
        <p:txBody>
          <a:bodyPr wrap="square" rtlCol="0">
            <a:spAutoFit/>
          </a:bodyPr>
          <a:lstStyle/>
          <a:p>
            <a:r>
              <a:rPr lang="en-US" dirty="0">
                <a:solidFill>
                  <a:srgbClr val="FF0000"/>
                </a:solidFill>
              </a:rPr>
              <a:t>Use the text features to predict what it will be about: </a:t>
            </a:r>
            <a:endParaRPr lang="en-AU" dirty="0">
              <a:solidFill>
                <a:srgbClr val="FF0000"/>
              </a:solidFill>
            </a:endParaRPr>
          </a:p>
        </p:txBody>
      </p:sp>
    </p:spTree>
    <p:extLst>
      <p:ext uri="{BB962C8B-B14F-4D97-AF65-F5344CB8AC3E}">
        <p14:creationId xmlns:p14="http://schemas.microsoft.com/office/powerpoint/2010/main" val="1101323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CD9CD5-061A-4CE8-B71A-B745C9987C73}"/>
              </a:ext>
            </a:extLst>
          </p:cNvPr>
          <p:cNvSpPr>
            <a:spLocks noGrp="1"/>
          </p:cNvSpPr>
          <p:nvPr>
            <p:ph idx="1"/>
          </p:nvPr>
        </p:nvSpPr>
        <p:spPr>
          <a:xfrm>
            <a:off x="668138" y="473978"/>
            <a:ext cx="6009946" cy="6581164"/>
          </a:xfrm>
        </p:spPr>
        <p:txBody>
          <a:bodyPr>
            <a:normAutofit/>
          </a:bodyPr>
          <a:lstStyle/>
          <a:p>
            <a:pPr fontAlgn="base"/>
            <a:r>
              <a:rPr lang="en-AU" sz="2000" b="1" dirty="0"/>
              <a:t>Vienna remains the world’s most liveable city</a:t>
            </a:r>
          </a:p>
          <a:p>
            <a:pPr fontAlgn="base"/>
            <a:r>
              <a:rPr lang="en-AU" sz="2000" b="1" dirty="0"/>
              <a:t>The Economist, Sep 4</a:t>
            </a:r>
            <a:r>
              <a:rPr lang="en-AU" sz="2000" b="1" baseline="30000" dirty="0"/>
              <a:t>th</a:t>
            </a:r>
            <a:r>
              <a:rPr lang="en-AU" sz="2000" b="1" dirty="0"/>
              <a:t>, 2019</a:t>
            </a:r>
          </a:p>
          <a:p>
            <a:r>
              <a:rPr lang="en-AU" sz="2000" dirty="0"/>
              <a:t> </a:t>
            </a:r>
          </a:p>
          <a:p>
            <a:r>
              <a:rPr lang="en-AU" sz="2000" dirty="0"/>
              <a:t>Vienna prides itself on its music and art, its grand architecture and its café’s. The city also has affordable housing, plenty of green spaces and a top public transport system. According to a ranking system created by the Economist Intelligence Unit (EIU), the Austrian capital is the most liveable city in the world for the second year running. On the EIU’s ranking system, which ranks 140 cities on five categories—stability, health care, culture and environment, education and infrastructure—Vienna scores a near-perfect 99.1 out of 100, putting it just ahead of Melbourne. Sydney and Osaka fill the next two spots in the top ten which is full of Australian, Canadian and Japanese cities. Higher crime rates and bad infrastructure prevent bigger cities like London, New York and Paris from receiving the award, despite their cultural and culinary (restaurant/food) attractions.</a:t>
            </a:r>
          </a:p>
          <a:p>
            <a:r>
              <a:rPr lang="en-AU" sz="1100" dirty="0"/>
              <a:t>Adapted from: The Economist (2019, Sep 4). Vienna remains the world’s most </a:t>
            </a:r>
            <a:r>
              <a:rPr lang="en-AU" sz="1100" dirty="0" err="1"/>
              <a:t>livable</a:t>
            </a:r>
            <a:r>
              <a:rPr lang="en-AU" sz="1100" dirty="0"/>
              <a:t> city. </a:t>
            </a:r>
            <a:r>
              <a:rPr lang="en-AU" sz="1100" i="1" dirty="0"/>
              <a:t>The Economist. </a:t>
            </a:r>
            <a:r>
              <a:rPr lang="en-AU" sz="1100" dirty="0"/>
              <a:t>Retrieved from </a:t>
            </a:r>
            <a:r>
              <a:rPr lang="en-AU" sz="1100" dirty="0">
                <a:hlinkClick r:id="rId2"/>
              </a:rPr>
              <a:t>https://www.economist.com</a:t>
            </a:r>
            <a:r>
              <a:rPr lang="en-AU" sz="1100" dirty="0"/>
              <a:t> </a:t>
            </a:r>
          </a:p>
          <a:p>
            <a:endParaRPr lang="en-AU" sz="2000" dirty="0"/>
          </a:p>
          <a:p>
            <a:endParaRPr lang="en-AU" dirty="0"/>
          </a:p>
        </p:txBody>
      </p:sp>
      <p:pic>
        <p:nvPicPr>
          <p:cNvPr id="2" name="Picture 1">
            <a:extLst>
              <a:ext uri="{FF2B5EF4-FFF2-40B4-BE49-F238E27FC236}">
                <a16:creationId xmlns:a16="http://schemas.microsoft.com/office/drawing/2014/main" id="{637712B6-AA8A-466C-B3CE-8845EC657952}"/>
              </a:ext>
            </a:extLst>
          </p:cNvPr>
          <p:cNvPicPr>
            <a:picLocks noChangeAspect="1"/>
          </p:cNvPicPr>
          <p:nvPr/>
        </p:nvPicPr>
        <p:blipFill>
          <a:blip r:embed="rId3"/>
          <a:stretch>
            <a:fillRect/>
          </a:stretch>
        </p:blipFill>
        <p:spPr>
          <a:xfrm>
            <a:off x="7119257" y="99554"/>
            <a:ext cx="4348066" cy="2900161"/>
          </a:xfrm>
          <a:prstGeom prst="rect">
            <a:avLst/>
          </a:prstGeom>
        </p:spPr>
      </p:pic>
      <p:pic>
        <p:nvPicPr>
          <p:cNvPr id="4" name="Picture 3">
            <a:extLst>
              <a:ext uri="{FF2B5EF4-FFF2-40B4-BE49-F238E27FC236}">
                <a16:creationId xmlns:a16="http://schemas.microsoft.com/office/drawing/2014/main" id="{2CC2BB74-F617-482E-A150-44BA815F6C10}"/>
              </a:ext>
            </a:extLst>
          </p:cNvPr>
          <p:cNvPicPr>
            <a:picLocks noChangeAspect="1"/>
          </p:cNvPicPr>
          <p:nvPr/>
        </p:nvPicPr>
        <p:blipFill>
          <a:blip r:embed="rId4"/>
          <a:stretch>
            <a:fillRect/>
          </a:stretch>
        </p:blipFill>
        <p:spPr>
          <a:xfrm>
            <a:off x="6950526" y="3147684"/>
            <a:ext cx="4768721" cy="3433479"/>
          </a:xfrm>
          <a:prstGeom prst="rect">
            <a:avLst/>
          </a:prstGeom>
        </p:spPr>
      </p:pic>
      <p:sp>
        <p:nvSpPr>
          <p:cNvPr id="5" name="Oval 4">
            <a:extLst>
              <a:ext uri="{FF2B5EF4-FFF2-40B4-BE49-F238E27FC236}">
                <a16:creationId xmlns:a16="http://schemas.microsoft.com/office/drawing/2014/main" id="{DFDA9811-E75C-4150-BEB0-4EC3E274E035}"/>
              </a:ext>
            </a:extLst>
          </p:cNvPr>
          <p:cNvSpPr/>
          <p:nvPr/>
        </p:nvSpPr>
        <p:spPr>
          <a:xfrm>
            <a:off x="724677" y="556156"/>
            <a:ext cx="4867755" cy="1350284"/>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6" name="Picture 5">
            <a:extLst>
              <a:ext uri="{FF2B5EF4-FFF2-40B4-BE49-F238E27FC236}">
                <a16:creationId xmlns:a16="http://schemas.microsoft.com/office/drawing/2014/main" id="{BE732587-F82E-4233-8F47-BA243AF6E2FC}"/>
              </a:ext>
            </a:extLst>
          </p:cNvPr>
          <p:cNvPicPr>
            <a:picLocks noChangeAspect="1"/>
          </p:cNvPicPr>
          <p:nvPr/>
        </p:nvPicPr>
        <p:blipFill>
          <a:blip r:embed="rId5"/>
          <a:stretch>
            <a:fillRect/>
          </a:stretch>
        </p:blipFill>
        <p:spPr>
          <a:xfrm>
            <a:off x="7051831" y="2999715"/>
            <a:ext cx="4883319" cy="975126"/>
          </a:xfrm>
          <a:prstGeom prst="rect">
            <a:avLst/>
          </a:prstGeom>
        </p:spPr>
      </p:pic>
      <p:pic>
        <p:nvPicPr>
          <p:cNvPr id="7" name="Picture 6">
            <a:extLst>
              <a:ext uri="{FF2B5EF4-FFF2-40B4-BE49-F238E27FC236}">
                <a16:creationId xmlns:a16="http://schemas.microsoft.com/office/drawing/2014/main" id="{6F31BA6A-A5C6-4987-8370-583D5BE9A463}"/>
              </a:ext>
            </a:extLst>
          </p:cNvPr>
          <p:cNvPicPr>
            <a:picLocks noChangeAspect="1"/>
          </p:cNvPicPr>
          <p:nvPr/>
        </p:nvPicPr>
        <p:blipFill>
          <a:blip r:embed="rId5"/>
          <a:stretch>
            <a:fillRect/>
          </a:stretch>
        </p:blipFill>
        <p:spPr>
          <a:xfrm>
            <a:off x="6893226" y="99554"/>
            <a:ext cx="4883319" cy="2900161"/>
          </a:xfrm>
          <a:prstGeom prst="rect">
            <a:avLst/>
          </a:prstGeom>
        </p:spPr>
      </p:pic>
      <p:pic>
        <p:nvPicPr>
          <p:cNvPr id="8" name="Picture 7">
            <a:extLst>
              <a:ext uri="{FF2B5EF4-FFF2-40B4-BE49-F238E27FC236}">
                <a16:creationId xmlns:a16="http://schemas.microsoft.com/office/drawing/2014/main" id="{E90B9B3C-FD49-484F-BFD2-A8B5270C2378}"/>
              </a:ext>
            </a:extLst>
          </p:cNvPr>
          <p:cNvPicPr>
            <a:picLocks noChangeAspect="1"/>
          </p:cNvPicPr>
          <p:nvPr/>
        </p:nvPicPr>
        <p:blipFill>
          <a:blip r:embed="rId6"/>
          <a:stretch>
            <a:fillRect/>
          </a:stretch>
        </p:blipFill>
        <p:spPr>
          <a:xfrm>
            <a:off x="383553" y="56241"/>
            <a:ext cx="5712447" cy="499915"/>
          </a:xfrm>
          <a:prstGeom prst="rect">
            <a:avLst/>
          </a:prstGeom>
        </p:spPr>
      </p:pic>
      <p:pic>
        <p:nvPicPr>
          <p:cNvPr id="9" name="Picture 8">
            <a:extLst>
              <a:ext uri="{FF2B5EF4-FFF2-40B4-BE49-F238E27FC236}">
                <a16:creationId xmlns:a16="http://schemas.microsoft.com/office/drawing/2014/main" id="{B67C44A1-BB40-499F-8D72-64C56FF16663}"/>
              </a:ext>
            </a:extLst>
          </p:cNvPr>
          <p:cNvPicPr>
            <a:picLocks noChangeAspect="1"/>
          </p:cNvPicPr>
          <p:nvPr/>
        </p:nvPicPr>
        <p:blipFill>
          <a:blip r:embed="rId7"/>
          <a:stretch>
            <a:fillRect/>
          </a:stretch>
        </p:blipFill>
        <p:spPr>
          <a:xfrm>
            <a:off x="1033010" y="3764560"/>
            <a:ext cx="1215240" cy="685859"/>
          </a:xfrm>
          <a:prstGeom prst="rect">
            <a:avLst/>
          </a:prstGeom>
          <a:ln>
            <a:noFill/>
          </a:ln>
        </p:spPr>
      </p:pic>
      <p:pic>
        <p:nvPicPr>
          <p:cNvPr id="10" name="Picture 9">
            <a:extLst>
              <a:ext uri="{FF2B5EF4-FFF2-40B4-BE49-F238E27FC236}">
                <a16:creationId xmlns:a16="http://schemas.microsoft.com/office/drawing/2014/main" id="{04425D56-99B8-40F6-826E-3CB12D60A9C3}"/>
              </a:ext>
            </a:extLst>
          </p:cNvPr>
          <p:cNvPicPr>
            <a:picLocks noChangeAspect="1"/>
          </p:cNvPicPr>
          <p:nvPr/>
        </p:nvPicPr>
        <p:blipFill>
          <a:blip r:embed="rId8"/>
          <a:stretch>
            <a:fillRect/>
          </a:stretch>
        </p:blipFill>
        <p:spPr>
          <a:xfrm>
            <a:off x="3429205" y="4466005"/>
            <a:ext cx="2290248" cy="398418"/>
          </a:xfrm>
          <a:prstGeom prst="rect">
            <a:avLst/>
          </a:prstGeom>
        </p:spPr>
      </p:pic>
    </p:spTree>
    <p:extLst>
      <p:ext uri="{BB962C8B-B14F-4D97-AF65-F5344CB8AC3E}">
        <p14:creationId xmlns:p14="http://schemas.microsoft.com/office/powerpoint/2010/main" val="1461977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054C7-FB9C-419A-9D42-7BB46B3F19FB}"/>
              </a:ext>
            </a:extLst>
          </p:cNvPr>
          <p:cNvSpPr>
            <a:spLocks noGrp="1"/>
          </p:cNvSpPr>
          <p:nvPr>
            <p:ph type="title"/>
          </p:nvPr>
        </p:nvSpPr>
        <p:spPr/>
        <p:txBody>
          <a:bodyPr/>
          <a:lstStyle/>
          <a:p>
            <a:r>
              <a:rPr lang="en-US" dirty="0"/>
              <a:t>2. During </a:t>
            </a:r>
            <a:endParaRPr lang="en-AU" dirty="0"/>
          </a:p>
        </p:txBody>
      </p:sp>
      <p:sp>
        <p:nvSpPr>
          <p:cNvPr id="3" name="Content Placeholder 2">
            <a:extLst>
              <a:ext uri="{FF2B5EF4-FFF2-40B4-BE49-F238E27FC236}">
                <a16:creationId xmlns:a16="http://schemas.microsoft.com/office/drawing/2014/main" id="{36D8860F-CF2C-4545-8482-9C79A009C622}"/>
              </a:ext>
            </a:extLst>
          </p:cNvPr>
          <p:cNvSpPr>
            <a:spLocks noGrp="1"/>
          </p:cNvSpPr>
          <p:nvPr>
            <p:ph idx="1"/>
          </p:nvPr>
        </p:nvSpPr>
        <p:spPr>
          <a:xfrm>
            <a:off x="1024128" y="1978090"/>
            <a:ext cx="9720073" cy="4023360"/>
          </a:xfrm>
        </p:spPr>
        <p:txBody>
          <a:bodyPr>
            <a:normAutofit/>
          </a:bodyPr>
          <a:lstStyle/>
          <a:p>
            <a:r>
              <a:rPr lang="en-US" sz="2400" dirty="0"/>
              <a:t>Now it’s time to </a:t>
            </a:r>
            <a:r>
              <a:rPr lang="en-US" sz="2400" b="1" dirty="0"/>
              <a:t>read</a:t>
            </a:r>
            <a:r>
              <a:rPr lang="en-US" sz="2400" dirty="0"/>
              <a:t> and </a:t>
            </a:r>
            <a:r>
              <a:rPr lang="en-US" sz="2400" b="1" dirty="0" err="1"/>
              <a:t>summarise</a:t>
            </a:r>
            <a:r>
              <a:rPr lang="en-US" sz="2400" dirty="0"/>
              <a:t> the text.</a:t>
            </a:r>
          </a:p>
          <a:p>
            <a:pPr marL="457200" indent="-457200">
              <a:buFont typeface="+mj-lt"/>
              <a:buAutoNum type="arabicPeriod"/>
            </a:pPr>
            <a:r>
              <a:rPr lang="en-US" sz="2400" dirty="0"/>
              <a:t>Read the whole text. </a:t>
            </a:r>
          </a:p>
          <a:p>
            <a:pPr marL="457200" indent="-457200">
              <a:buFont typeface="+mj-lt"/>
              <a:buAutoNum type="arabicPeriod"/>
            </a:pPr>
            <a:r>
              <a:rPr lang="en-US" sz="2400" dirty="0"/>
              <a:t>Cross out small words and parts that aren’t important. Also cross out parts that are repeated. </a:t>
            </a:r>
          </a:p>
          <a:p>
            <a:pPr marL="457200" indent="-457200">
              <a:buFont typeface="+mj-lt"/>
              <a:buAutoNum type="arabicPeriod"/>
            </a:pPr>
            <a:r>
              <a:rPr lang="en-US" sz="2400" dirty="0"/>
              <a:t>Highlight the main points</a:t>
            </a:r>
          </a:p>
          <a:p>
            <a:pPr marL="457200" indent="-457200">
              <a:buFont typeface="+mj-lt"/>
              <a:buAutoNum type="arabicPeriod"/>
            </a:pPr>
            <a:r>
              <a:rPr lang="en-US" sz="2400" dirty="0"/>
              <a:t>Decide on a topic sentence: In one sentence, what is the </a:t>
            </a:r>
            <a:r>
              <a:rPr lang="en-US" sz="2400" u="sng" dirty="0"/>
              <a:t>main point </a:t>
            </a:r>
            <a:r>
              <a:rPr lang="en-US" sz="2400" dirty="0"/>
              <a:t>of the text? </a:t>
            </a:r>
            <a:endParaRPr lang="en-AU" sz="2400" dirty="0"/>
          </a:p>
        </p:txBody>
      </p:sp>
    </p:spTree>
    <p:extLst>
      <p:ext uri="{BB962C8B-B14F-4D97-AF65-F5344CB8AC3E}">
        <p14:creationId xmlns:p14="http://schemas.microsoft.com/office/powerpoint/2010/main" val="345101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CD9CD5-061A-4CE8-B71A-B745C9987C73}"/>
              </a:ext>
            </a:extLst>
          </p:cNvPr>
          <p:cNvSpPr>
            <a:spLocks noGrp="1"/>
          </p:cNvSpPr>
          <p:nvPr>
            <p:ph idx="1"/>
          </p:nvPr>
        </p:nvSpPr>
        <p:spPr>
          <a:xfrm>
            <a:off x="724677" y="377119"/>
            <a:ext cx="6009946" cy="6103762"/>
          </a:xfrm>
        </p:spPr>
        <p:txBody>
          <a:bodyPr>
            <a:normAutofit fontScale="92500" lnSpcReduction="10000"/>
          </a:bodyPr>
          <a:lstStyle/>
          <a:p>
            <a:pPr fontAlgn="base"/>
            <a:r>
              <a:rPr lang="en-AU" sz="2000" b="1" dirty="0"/>
              <a:t>Vienna remains the world’s most liveable city</a:t>
            </a:r>
          </a:p>
          <a:p>
            <a:pPr fontAlgn="base"/>
            <a:r>
              <a:rPr lang="en-AU" sz="2000" b="1" dirty="0"/>
              <a:t>The Economist, Sep 4</a:t>
            </a:r>
            <a:r>
              <a:rPr lang="en-AU" sz="2000" b="1" baseline="30000" dirty="0"/>
              <a:t>th</a:t>
            </a:r>
            <a:r>
              <a:rPr lang="en-AU" sz="2000" b="1" dirty="0"/>
              <a:t>, 2019</a:t>
            </a:r>
          </a:p>
          <a:p>
            <a:r>
              <a:rPr lang="en-AU" sz="2000" dirty="0"/>
              <a:t> </a:t>
            </a:r>
          </a:p>
          <a:p>
            <a:r>
              <a:rPr lang="en-AU" sz="2000" dirty="0"/>
              <a:t>Vienna prides itself on its music and art, its grand architecture and its café’s. The city also has affordable housing, plenty of green spaces and a top public transport system. According to a ranking system created by the </a:t>
            </a:r>
            <a:r>
              <a:rPr lang="en-AU" sz="2000" dirty="0">
                <a:highlight>
                  <a:srgbClr val="FFFF00"/>
                </a:highlight>
              </a:rPr>
              <a:t>Economist Intelligence Unit (EIU), the Austrian capital is the most liveable city in the world for the second year running</a:t>
            </a:r>
            <a:r>
              <a:rPr lang="en-AU" sz="2000" dirty="0"/>
              <a:t>. On the EIU’s ranking system, which </a:t>
            </a:r>
            <a:r>
              <a:rPr lang="en-AU" sz="2000" dirty="0">
                <a:highlight>
                  <a:srgbClr val="FFFF00"/>
                </a:highlight>
              </a:rPr>
              <a:t>ranks 140 cities on five categories—stability, health care, culture and environment, education and infrastructure</a:t>
            </a:r>
            <a:r>
              <a:rPr lang="en-AU" sz="2000" dirty="0"/>
              <a:t>—Vienna scores a near-perfect 99.1 out of 100, putting it just ahead of Melbourne. Sydney and Osaka fill the next two spots in </a:t>
            </a:r>
            <a:r>
              <a:rPr lang="en-AU" sz="2000" dirty="0">
                <a:highlight>
                  <a:srgbClr val="FFFF00"/>
                </a:highlight>
              </a:rPr>
              <a:t>the top ten which is full of Australian, Canadian and Japanese cities</a:t>
            </a:r>
            <a:r>
              <a:rPr lang="en-AU" sz="2000" dirty="0"/>
              <a:t>. </a:t>
            </a:r>
            <a:r>
              <a:rPr lang="en-AU" sz="2000" dirty="0">
                <a:highlight>
                  <a:srgbClr val="FFFF00"/>
                </a:highlight>
              </a:rPr>
              <a:t>Higher crime rates and bad infrastructure prevent bigger cities like London, New York and Paris </a:t>
            </a:r>
            <a:r>
              <a:rPr lang="en-AU" sz="2000" dirty="0"/>
              <a:t>from receiving the award, despite their cultural and culinary (restaurant/food) attractions.</a:t>
            </a:r>
          </a:p>
          <a:p>
            <a:endParaRPr lang="en-AU" sz="2000" dirty="0"/>
          </a:p>
          <a:p>
            <a:r>
              <a:rPr lang="en-AU" sz="1200" dirty="0"/>
              <a:t>Adapted from: The Economist (2019, Sep 4). Vienna remains the world’s most </a:t>
            </a:r>
            <a:r>
              <a:rPr lang="en-AU" sz="1200" dirty="0" err="1"/>
              <a:t>livable</a:t>
            </a:r>
            <a:r>
              <a:rPr lang="en-AU" sz="1200" dirty="0"/>
              <a:t> city. </a:t>
            </a:r>
            <a:r>
              <a:rPr lang="en-AU" sz="1200" i="1" dirty="0"/>
              <a:t>The Economist. </a:t>
            </a:r>
            <a:r>
              <a:rPr lang="en-AU" sz="1200" dirty="0"/>
              <a:t>Retrieved from </a:t>
            </a:r>
            <a:r>
              <a:rPr lang="en-AU" sz="1200" dirty="0">
                <a:hlinkClick r:id="rId2"/>
              </a:rPr>
              <a:t>https://www.economist.com</a:t>
            </a:r>
            <a:r>
              <a:rPr lang="en-AU" sz="1200" dirty="0"/>
              <a:t> </a:t>
            </a:r>
          </a:p>
          <a:p>
            <a:endParaRPr lang="en-AU" dirty="0"/>
          </a:p>
        </p:txBody>
      </p:sp>
      <p:pic>
        <p:nvPicPr>
          <p:cNvPr id="2" name="Picture 1">
            <a:extLst>
              <a:ext uri="{FF2B5EF4-FFF2-40B4-BE49-F238E27FC236}">
                <a16:creationId xmlns:a16="http://schemas.microsoft.com/office/drawing/2014/main" id="{637712B6-AA8A-466C-B3CE-8845EC657952}"/>
              </a:ext>
            </a:extLst>
          </p:cNvPr>
          <p:cNvPicPr>
            <a:picLocks noChangeAspect="1"/>
          </p:cNvPicPr>
          <p:nvPr/>
        </p:nvPicPr>
        <p:blipFill>
          <a:blip r:embed="rId3"/>
          <a:stretch>
            <a:fillRect/>
          </a:stretch>
        </p:blipFill>
        <p:spPr>
          <a:xfrm>
            <a:off x="7119257" y="99554"/>
            <a:ext cx="4348066" cy="2900161"/>
          </a:xfrm>
          <a:prstGeom prst="rect">
            <a:avLst/>
          </a:prstGeom>
        </p:spPr>
      </p:pic>
      <p:pic>
        <p:nvPicPr>
          <p:cNvPr id="4" name="Picture 3">
            <a:extLst>
              <a:ext uri="{FF2B5EF4-FFF2-40B4-BE49-F238E27FC236}">
                <a16:creationId xmlns:a16="http://schemas.microsoft.com/office/drawing/2014/main" id="{2CC2BB74-F617-482E-A150-44BA815F6C10}"/>
              </a:ext>
            </a:extLst>
          </p:cNvPr>
          <p:cNvPicPr>
            <a:picLocks noChangeAspect="1"/>
          </p:cNvPicPr>
          <p:nvPr/>
        </p:nvPicPr>
        <p:blipFill>
          <a:blip r:embed="rId4"/>
          <a:stretch>
            <a:fillRect/>
          </a:stretch>
        </p:blipFill>
        <p:spPr>
          <a:xfrm>
            <a:off x="6950526" y="3147684"/>
            <a:ext cx="4768721" cy="3433479"/>
          </a:xfrm>
          <a:prstGeom prst="rect">
            <a:avLst/>
          </a:prstGeom>
        </p:spPr>
      </p:pic>
      <p:sp>
        <p:nvSpPr>
          <p:cNvPr id="5" name="TextBox 4">
            <a:extLst>
              <a:ext uri="{FF2B5EF4-FFF2-40B4-BE49-F238E27FC236}">
                <a16:creationId xmlns:a16="http://schemas.microsoft.com/office/drawing/2014/main" id="{690D290C-6DCE-4201-9C5E-5AF50B2B399C}"/>
              </a:ext>
            </a:extLst>
          </p:cNvPr>
          <p:cNvSpPr txBox="1"/>
          <p:nvPr/>
        </p:nvSpPr>
        <p:spPr>
          <a:xfrm>
            <a:off x="661879" y="101239"/>
            <a:ext cx="5658242" cy="369332"/>
          </a:xfrm>
          <a:prstGeom prst="rect">
            <a:avLst/>
          </a:prstGeom>
          <a:noFill/>
        </p:spPr>
        <p:txBody>
          <a:bodyPr wrap="square" rtlCol="0">
            <a:spAutoFit/>
          </a:bodyPr>
          <a:lstStyle/>
          <a:p>
            <a:r>
              <a:rPr lang="en-US" dirty="0">
                <a:solidFill>
                  <a:srgbClr val="FF0000"/>
                </a:solidFill>
              </a:rPr>
              <a:t>Read the whole text. </a:t>
            </a:r>
            <a:endParaRPr lang="en-AU" dirty="0">
              <a:solidFill>
                <a:srgbClr val="FF0000"/>
              </a:solidFill>
            </a:endParaRPr>
          </a:p>
        </p:txBody>
      </p:sp>
    </p:spTree>
    <p:extLst>
      <p:ext uri="{BB962C8B-B14F-4D97-AF65-F5344CB8AC3E}">
        <p14:creationId xmlns:p14="http://schemas.microsoft.com/office/powerpoint/2010/main" val="415920242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180</TotalTime>
  <Words>1092</Words>
  <Application>Microsoft Office PowerPoint</Application>
  <PresentationFormat>Widescreen</PresentationFormat>
  <Paragraphs>62</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Calibri</vt:lpstr>
      <vt:lpstr>Tw Cen MT</vt:lpstr>
      <vt:lpstr>Tw Cen MT Condensed</vt:lpstr>
      <vt:lpstr>Wingdings</vt:lpstr>
      <vt:lpstr>Wingdings 3</vt:lpstr>
      <vt:lpstr>Integral</vt:lpstr>
      <vt:lpstr>Summarising- Liveability </vt:lpstr>
      <vt:lpstr>Liveability – write down the definition</vt:lpstr>
      <vt:lpstr>Liveable cities </vt:lpstr>
      <vt:lpstr>Revision: What is a summary? </vt:lpstr>
      <vt:lpstr>1. Before </vt:lpstr>
      <vt:lpstr>PowerPoint Presentation</vt:lpstr>
      <vt:lpstr>PowerPoint Presentation</vt:lpstr>
      <vt:lpstr>2. During </vt:lpstr>
      <vt:lpstr>PowerPoint Presentation</vt:lpstr>
      <vt:lpstr>Summary Paragraph- Example  </vt:lpstr>
      <vt:lpstr>3. After – stop and check your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Summarising- Liveability</dc:title>
  <dc:creator>FAZIOLI Carly [Hedland Senior High School]</dc:creator>
  <cp:lastModifiedBy>FAZIOLI Carly [Hedland Senior High School]</cp:lastModifiedBy>
  <cp:revision>13</cp:revision>
  <dcterms:created xsi:type="dcterms:W3CDTF">2020-08-26T01:24:18Z</dcterms:created>
  <dcterms:modified xsi:type="dcterms:W3CDTF">2020-10-05T06:31:15Z</dcterms:modified>
</cp:coreProperties>
</file>

<file path=docProps/thumbnail.jpeg>
</file>